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9" r:id="rId2"/>
    <p:sldId id="260" r:id="rId3"/>
    <p:sldId id="292" r:id="rId4"/>
    <p:sldId id="256" r:id="rId5"/>
    <p:sldId id="295" r:id="rId6"/>
    <p:sldId id="296" r:id="rId7"/>
    <p:sldId id="298" r:id="rId8"/>
    <p:sldId id="294" r:id="rId9"/>
    <p:sldId id="297" r:id="rId10"/>
    <p:sldId id="293" r:id="rId11"/>
    <p:sldId id="299" r:id="rId12"/>
    <p:sldId id="302" r:id="rId13"/>
    <p:sldId id="301" r:id="rId14"/>
    <p:sldId id="303" r:id="rId15"/>
    <p:sldId id="304" r:id="rId16"/>
    <p:sldId id="305" r:id="rId17"/>
    <p:sldId id="306" r:id="rId18"/>
    <p:sldId id="307" r:id="rId19"/>
    <p:sldId id="30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Mengyuan" initials="LM" lastIdx="1" clrIdx="0">
    <p:extLst>
      <p:ext uri="{19B8F6BF-5375-455C-9EA6-DF929625EA0E}">
        <p15:presenceInfo xmlns:p15="http://schemas.microsoft.com/office/powerpoint/2012/main" userId="S::ml4424@cumc.columbia.edu::104dee66-54fe-4ae0-b396-4090be5b50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F6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83"/>
    <p:restoredTop sz="91573"/>
  </p:normalViewPr>
  <p:slideViewPr>
    <p:cSldViewPr snapToGrid="0" snapToObjects="1">
      <p:cViewPr>
        <p:scale>
          <a:sx n="111" d="100"/>
          <a:sy n="111" d="100"/>
        </p:scale>
        <p:origin x="112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95A8-3A37-A64F-90A2-7FB315F3ED90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BE24-2FE7-9F4F-A97F-D3ECD0A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Hypotheses:  </a:t>
            </a:r>
            <a:r>
              <a:rPr lang="en-US" sz="1200" b="1" dirty="0"/>
              <a:t>PM</a:t>
            </a:r>
            <a:r>
              <a:rPr lang="en-US" sz="1200" b="1" baseline="-25000" dirty="0"/>
              <a:t>2.5</a:t>
            </a:r>
            <a:r>
              <a:rPr lang="en-US" sz="1200" b="1" dirty="0"/>
              <a:t> monitoring coverage</a:t>
            </a:r>
            <a:r>
              <a:rPr lang="en-US" sz="1200" dirty="0"/>
              <a:t> will be lower and </a:t>
            </a:r>
            <a:r>
              <a:rPr lang="en-US" sz="1200" b="1" dirty="0"/>
              <a:t>PM2.5 concentrations </a:t>
            </a:r>
            <a:r>
              <a:rPr lang="en-US" sz="1200" dirty="0"/>
              <a:t>will be higher</a:t>
            </a:r>
            <a:r>
              <a:rPr lang="en-US" sz="1200" b="1" dirty="0"/>
              <a:t> </a:t>
            </a:r>
            <a:r>
              <a:rPr lang="en-US" sz="1200" dirty="0"/>
              <a:t>in American Indian communities compared to non-American Indian communities of comparable SES and population density.</a:t>
            </a:r>
          </a:p>
          <a:p>
            <a:endParaRPr lang="en-US" dirty="0"/>
          </a:p>
          <a:p>
            <a:r>
              <a:rPr lang="en-US" dirty="0"/>
              <a:t>-descriptive study to form future hypothesis for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0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 </a:t>
            </a:r>
            <a:r>
              <a:rPr lang="en-US" dirty="0" err="1"/>
              <a:t>interx</a:t>
            </a:r>
            <a:r>
              <a:rPr lang="en-US" dirty="0"/>
              <a:t>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8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on reservation data source: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Indian tribal subdivisions are administrative subdivisions of federally recognized American Indian reservations/off-reservation trust lands or Oklahoma tribal statistical areas (OTSAs). These entities are internal units of self-government and/or administration that serve social, cultural, and/or economic purposes for the American Indian tribe or tribes on the reservations/off-reservation trust lands or OTSAs. The Census Bureau obtains the boundary and attribute information for tribal subdivisions on federally recognized American Indian reservations and off-reservation trust lands from federally recognized tribal governments through the Census Bureau's Boundary and Annexation Survey (BAS).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heart study as a second bullet point; included partly because of individual-level health data in the SHS cohort for CV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8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2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Gamm4 models (with random intercepts and adjusted)</a:t>
            </a:r>
          </a:p>
          <a:p>
            <a:r>
              <a:rPr lang="en-US"/>
              <a:t> updated 9.27.20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3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D7B3F-D92A-D143-B52A-5C72EE2117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CD59D7-0731-4E46-94A8-5801C64B8D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5A7B93-2603-F346-87F4-3A5E5CAC1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9E1D6F-6A7E-4C4E-9993-A36AA94D9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8BF27-5317-0246-95A1-B630A7F6E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20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A635-0E3E-3E46-8CDF-AA982E743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041266-2014-704F-B04B-0DB94F1EE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C1EFC8-701B-9D46-B824-D6D25D66D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E4F0E0-3AE8-F448-8670-E4FE4B7DE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9CDD1A-7C3B-6847-B3DA-53AA4A40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25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986F61-5A96-4E4C-811A-1C36CCA981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556AD9-56B2-EB4C-98CD-159728F15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3FF4D1-20DF-E045-8EFA-34603C9A00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7CEEA0-5720-FB43-A309-E494A6BDD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23F0E-E9CD-6E4F-9D7B-613008AEF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3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62F62-FF65-8A41-8CE1-7720E97E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FBDDF8-F05D-E742-A8B0-0945C7381E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6767CA-4E0D-7446-981E-935047D90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3B4C3-49EC-F543-A468-8DFC362ED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87F6-6ED2-0043-829D-1C1507E78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964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D5267-E2F5-D449-9C32-4177C9C5D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6BE03C-929F-064D-ABB2-68E85964F4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106A7-E3FF-D349-94F4-B26DE5486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2AF78A-76AD-3246-B6E6-8274AE0C2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3406E-F2E5-3A4B-9491-FBCB25DEE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73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EE687-CBC3-614C-AD0E-0874B7319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51804-887C-8545-9563-3AE3AFD3F2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CE1038-EDC2-7745-8796-826FB78BDB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222E63-3CF9-9A4B-BCAD-310EA2E32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81EE12-AD6F-1045-BD3C-4793DB91A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29D7F1-6FC3-2649-B51E-E8FB4B007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593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A0AE-1FCE-A740-9EB1-358432280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8C2C21-1D9A-294E-91F4-7BF813074E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8F75AB-F98B-DA41-AC8D-1F92486E3F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53FFEA-D3B8-BB4A-B300-4AF068C392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DEBEE4-FEAA-5F45-879F-E65DA8CE34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338DF0-2F9F-504B-9D21-D775E0F9E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F5D3D2-AE48-FD42-A0FE-61E56B306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9665B-EA7A-4745-8492-7300708B1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58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20EC3-DB22-5644-97EB-B13B6FC2E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E6A6E35-E8D4-524A-A0C5-2AF54601C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B64D0-B96D-584F-B059-FF9107E67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6E032-140E-8440-8B68-B317F3FD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686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41570A-CCB9-C844-BB50-14B6E0351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62188A-F2FA-2544-A5A1-F6BA8286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0EEE85-56CF-5844-A13A-1E365D02E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5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C334FE-0F5E-D843-A2CA-680CB2CE6C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DE924-71E2-1443-95D7-3675289A25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6A0A9A-A647-F941-BA75-64FC1E061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4612B-1011-C04A-AA0A-AEC86175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869E98-2C1F-644E-A5E6-A215A7920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FD452D-2E12-5C49-B738-7E471842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47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635CF-9FF8-C242-B905-AD0D91B51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ED34CB-7998-EA45-BF4D-A5F16E69D3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19FF9-D86C-C248-84BF-F252A6E4B5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02E16-D468-B345-AD16-2B6D89C63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067033-4013-304A-B538-0FC6BA9BB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9586D-25D6-8640-8CCF-89F2FC09C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258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E0B090-09FA-C246-BAE9-E79A104CFB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86C63-CC6D-B64C-A37E-446E672691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466BA-7203-6B41-9593-426185D73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A24F-9BC3-C64C-8966-20D71FABE0ED}" type="datetimeFigureOut">
              <a:rPr lang="en-US" smtClean="0"/>
              <a:t>10/19/20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94907F-7DC2-6345-9F2C-A69CC8D324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28810-7E15-0141-8308-321D6FF09F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643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F440-EE2F-0144-A86B-4F04AF45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7F27-6BA0-E14D-B9D6-2B90750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90688"/>
            <a:ext cx="7729728" cy="35798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air quality monitoring for PM</a:t>
            </a:r>
            <a:r>
              <a:rPr lang="en-US" sz="2400" baseline="-25000" dirty="0"/>
              <a:t>2.5</a:t>
            </a:r>
            <a:r>
              <a:rPr lang="en-US" sz="2400" dirty="0"/>
              <a:t> differential in American Indian (AI) communities and non-AI communities?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What are the differences in ambient PM</a:t>
            </a:r>
            <a:r>
              <a:rPr lang="en-US" sz="2400" baseline="-25000" dirty="0"/>
              <a:t>2.5</a:t>
            </a:r>
            <a:r>
              <a:rPr lang="en-US" sz="2400" dirty="0"/>
              <a:t> concentrations in American Indian (AI) and non-AI communities?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Hypotheses:  </a:t>
            </a:r>
            <a:r>
              <a:rPr lang="en-US" sz="2400" b="1" dirty="0"/>
              <a:t>PM</a:t>
            </a:r>
            <a:r>
              <a:rPr lang="en-US" sz="2400" b="1" baseline="-25000" dirty="0"/>
              <a:t>2.5</a:t>
            </a:r>
            <a:r>
              <a:rPr lang="en-US" sz="2400" b="1" dirty="0"/>
              <a:t> monitoring coverage</a:t>
            </a:r>
            <a:r>
              <a:rPr lang="en-US" sz="2400" dirty="0"/>
              <a:t> will be lower, and </a:t>
            </a:r>
            <a:r>
              <a:rPr lang="en-US" sz="2400" b="1" dirty="0"/>
              <a:t>PM2.5 concentrations </a:t>
            </a:r>
            <a:r>
              <a:rPr lang="en-US" sz="2400" dirty="0"/>
              <a:t>will be higher,</a:t>
            </a:r>
            <a:r>
              <a:rPr lang="en-US" sz="2400" b="1" dirty="0"/>
              <a:t> </a:t>
            </a:r>
            <a:r>
              <a:rPr lang="en-US" sz="2400" dirty="0"/>
              <a:t>in American Indian communities compared to non-American Indian communities of comparable SES and population density.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4576-96EA-7742-B728-19E17D34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696C35-F864-7747-9F69-C541494BB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7600" y="105759"/>
            <a:ext cx="5575300" cy="34798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1D8216-A7E3-944A-9659-CF04AC02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78200"/>
            <a:ext cx="5676900" cy="34798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186AF7-CF35-BC4D-8E58-8FF05473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00" y="105759"/>
            <a:ext cx="5626100" cy="34798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753E676-C27C-5341-B5CD-A6B3AE0BF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692" y="3396964"/>
            <a:ext cx="5778500" cy="3467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F3C719-4BEC-0C47-9AF2-5670CBCA4BAA}"/>
              </a:ext>
            </a:extLst>
          </p:cNvPr>
          <p:cNvCxnSpPr>
            <a:cxnSpLocks/>
          </p:cNvCxnSpPr>
          <p:nvPr/>
        </p:nvCxnSpPr>
        <p:spPr>
          <a:xfrm>
            <a:off x="794657" y="1392590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ADBA3B-88AD-6B4A-AC0F-6261EC1F49E6}"/>
              </a:ext>
            </a:extLst>
          </p:cNvPr>
          <p:cNvCxnSpPr>
            <a:cxnSpLocks/>
          </p:cNvCxnSpPr>
          <p:nvPr/>
        </p:nvCxnSpPr>
        <p:spPr>
          <a:xfrm>
            <a:off x="6623957" y="1585839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B7E6C-07AC-544B-B51A-D3467743B620}"/>
              </a:ext>
            </a:extLst>
          </p:cNvPr>
          <p:cNvCxnSpPr>
            <a:cxnSpLocks/>
          </p:cNvCxnSpPr>
          <p:nvPr/>
        </p:nvCxnSpPr>
        <p:spPr>
          <a:xfrm>
            <a:off x="6623957" y="4773472"/>
            <a:ext cx="49855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234222-5A94-3842-B1AA-31CAAA4D6889}"/>
              </a:ext>
            </a:extLst>
          </p:cNvPr>
          <p:cNvCxnSpPr>
            <a:cxnSpLocks/>
          </p:cNvCxnSpPr>
          <p:nvPr/>
        </p:nvCxnSpPr>
        <p:spPr>
          <a:xfrm>
            <a:off x="794657" y="4411771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8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FC07C2D-1F80-514F-A7F7-DF94F8F7F1DF}"/>
              </a:ext>
            </a:extLst>
          </p:cNvPr>
          <p:cNvGrpSpPr/>
          <p:nvPr/>
        </p:nvGrpSpPr>
        <p:grpSpPr>
          <a:xfrm>
            <a:off x="1032436" y="-1"/>
            <a:ext cx="9439574" cy="6858002"/>
            <a:chOff x="1032436" y="-1"/>
            <a:chExt cx="9439574" cy="6858002"/>
          </a:xfrm>
        </p:grpSpPr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E075D917-F6CE-3B46-B453-E6D498F1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101" y="3429001"/>
              <a:ext cx="4675909" cy="3429000"/>
            </a:xfrm>
            <a:prstGeom prst="rect">
              <a:avLst/>
            </a:prstGeom>
          </p:spPr>
        </p:pic>
        <p:pic>
          <p:nvPicPr>
            <p:cNvPr id="29" name="Picture 28" descr="A close up of a map&#10;&#10;Description automatically generated">
              <a:extLst>
                <a:ext uri="{FF2B5EF4-FFF2-40B4-BE49-F238E27FC236}">
                  <a16:creationId xmlns:a16="http://schemas.microsoft.com/office/drawing/2014/main" id="{30BB3604-B0E9-974B-8DFD-00149F5B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01" y="-1"/>
              <a:ext cx="4675909" cy="3429000"/>
            </a:xfrm>
            <a:prstGeom prst="rect">
              <a:avLst/>
            </a:prstGeom>
          </p:spPr>
        </p:pic>
        <p:pic>
          <p:nvPicPr>
            <p:cNvPr id="31" name="Picture 30" descr="A close up of a map&#10;&#10;Description automatically generated">
              <a:extLst>
                <a:ext uri="{FF2B5EF4-FFF2-40B4-BE49-F238E27FC236}">
                  <a16:creationId xmlns:a16="http://schemas.microsoft.com/office/drawing/2014/main" id="{385DA1EF-0D24-ED4D-B4B1-ED020820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436" y="3428999"/>
              <a:ext cx="4675909" cy="3429000"/>
            </a:xfrm>
            <a:prstGeom prst="rect">
              <a:avLst/>
            </a:prstGeom>
          </p:spPr>
        </p:pic>
        <p:pic>
          <p:nvPicPr>
            <p:cNvPr id="33" name="Picture 32" descr="A close up of a map&#10;&#10;Description automatically generated">
              <a:extLst>
                <a:ext uri="{FF2B5EF4-FFF2-40B4-BE49-F238E27FC236}">
                  <a16:creationId xmlns:a16="http://schemas.microsoft.com/office/drawing/2014/main" id="{0D228761-626C-2247-A7DA-8AC964B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437" y="1"/>
              <a:ext cx="4675909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22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2FF1C6B-6DDE-5642-92E5-1201724A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01" y="0"/>
            <a:ext cx="11492508" cy="6858000"/>
          </a:xfrm>
          <a:prstGeom prst="rect">
            <a:avLst/>
          </a:prstGeom>
        </p:spPr>
      </p:pic>
      <p:pic>
        <p:nvPicPr>
          <p:cNvPr id="4" name="Picture 3" descr="A picture containing game, necklace&#10;&#10;Description automatically generated">
            <a:extLst>
              <a:ext uri="{FF2B5EF4-FFF2-40B4-BE49-F238E27FC236}">
                <a16:creationId xmlns:a16="http://schemas.microsoft.com/office/drawing/2014/main" id="{5A0A6613-ECEA-994A-B6C5-B402E91F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2195" y="4406644"/>
            <a:ext cx="3179805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7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E9D2DCE-FC9D-4142-B419-F690EFA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36439"/>
            <a:ext cx="5773635" cy="366166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F8FC61B-5467-4A4D-A9BB-53FE80B7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82" y="1336439"/>
            <a:ext cx="6005863" cy="36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BB46E8D-2281-2544-A75A-63A20403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92" y="482944"/>
            <a:ext cx="11347602" cy="5452168"/>
          </a:xfrm>
          <a:prstGeom prst="rect">
            <a:avLst/>
          </a:prstGeom>
        </p:spPr>
      </p:pic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4A1472D7-ACE9-2044-9247-37839E54C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682" y="2887752"/>
            <a:ext cx="3777902" cy="28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6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70BF559-EFC3-2441-80E1-DB500183F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394" y="3401163"/>
            <a:ext cx="4554057" cy="30360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FFB3AB6-5B8C-4A45-B54D-D7FD9325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395" y="365125"/>
            <a:ext cx="4554057" cy="3036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726E7-E43C-2846-B1F4-5CD62445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266944" y="3401163"/>
            <a:ext cx="4554057" cy="303603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575EFAD-8C91-3742-860A-9CB1AB7D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944" y="365125"/>
            <a:ext cx="4554057" cy="30360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A635DF0-6D6E-D540-B5E4-EBA94B9EC99B}"/>
              </a:ext>
            </a:extLst>
          </p:cNvPr>
          <p:cNvGrpSpPr/>
          <p:nvPr/>
        </p:nvGrpSpPr>
        <p:grpSpPr>
          <a:xfrm>
            <a:off x="9900976" y="2279418"/>
            <a:ext cx="1148317" cy="2576513"/>
            <a:chOff x="7527850" y="1424975"/>
            <a:chExt cx="1148317" cy="2576513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A89BA08-27A3-2442-AB12-636DE2BE6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54" t="9864" r="60652" b="3806"/>
            <a:stretch/>
          </p:blipFill>
          <p:spPr>
            <a:xfrm>
              <a:off x="7527850" y="1424975"/>
              <a:ext cx="1148317" cy="2576513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3DE7A8C-83FC-BF49-8BCF-44A58E2AC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068" t="47496" r="14196" b="45616"/>
            <a:stretch/>
          </p:blipFill>
          <p:spPr>
            <a:xfrm>
              <a:off x="7676705" y="3790123"/>
              <a:ext cx="850606" cy="205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5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70F07D-6E7E-C047-A8D6-B96F70576549}"/>
              </a:ext>
            </a:extLst>
          </p:cNvPr>
          <p:cNvGrpSpPr/>
          <p:nvPr/>
        </p:nvGrpSpPr>
        <p:grpSpPr>
          <a:xfrm>
            <a:off x="532714" y="1027906"/>
            <a:ext cx="4393706" cy="3709035"/>
            <a:chOff x="532714" y="1027906"/>
            <a:chExt cx="4393706" cy="3709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2F1B86-12F8-7C43-AEF8-692DA6EB5FB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r="26006"/>
            <a:stretch/>
          </p:blipFill>
          <p:spPr bwMode="auto">
            <a:xfrm>
              <a:off x="532714" y="1027906"/>
              <a:ext cx="4393706" cy="37090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27558C-CC3F-C74D-8C83-845A6FE9457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08" t="42809" r="1295" b="42552"/>
            <a:stretch/>
          </p:blipFill>
          <p:spPr bwMode="auto">
            <a:xfrm>
              <a:off x="3374756" y="1083648"/>
              <a:ext cx="1436790" cy="5794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280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638E3-38EB-7C48-A744-1661F0DD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"/>
          <a:stretch/>
        </p:blipFill>
        <p:spPr>
          <a:xfrm>
            <a:off x="-168812" y="1206064"/>
            <a:ext cx="6343428" cy="3858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65D61-218C-8443-A970-BE32F9EB3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5"/>
          <a:stretch/>
        </p:blipFill>
        <p:spPr>
          <a:xfrm>
            <a:off x="6164239" y="1180604"/>
            <a:ext cx="6090936" cy="389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DAD96-19CF-FA47-A0C1-36F5FD4EB012}"/>
              </a:ext>
            </a:extLst>
          </p:cNvPr>
          <p:cNvSpPr txBox="1"/>
          <p:nvPr/>
        </p:nvSpPr>
        <p:spPr>
          <a:xfrm>
            <a:off x="2232212" y="430306"/>
            <a:ext cx="3424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 models (no random intercepts)</a:t>
            </a:r>
          </a:p>
        </p:txBody>
      </p:sp>
    </p:spTree>
    <p:extLst>
      <p:ext uri="{BB962C8B-B14F-4D97-AF65-F5344CB8AC3E}">
        <p14:creationId xmlns:p14="http://schemas.microsoft.com/office/powerpoint/2010/main" val="55896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1A227F5B-8EB0-5545-AD7A-C14B0D075D49}"/>
              </a:ext>
            </a:extLst>
          </p:cNvPr>
          <p:cNvGrpSpPr/>
          <p:nvPr/>
        </p:nvGrpSpPr>
        <p:grpSpPr>
          <a:xfrm>
            <a:off x="1110925" y="1028051"/>
            <a:ext cx="9003919" cy="5829949"/>
            <a:chOff x="-403497" y="0"/>
            <a:chExt cx="12595497" cy="8155460"/>
          </a:xfrm>
        </p:grpSpPr>
        <p:pic>
          <p:nvPicPr>
            <p:cNvPr id="13" name="Picture 12" descr="Chart, line chart&#10;&#10;Description automatically generated">
              <a:extLst>
                <a:ext uri="{FF2B5EF4-FFF2-40B4-BE49-F238E27FC236}">
                  <a16:creationId xmlns:a16="http://schemas.microsoft.com/office/drawing/2014/main" id="{22A2BD82-B2C5-2341-A688-2F2B8C394A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90966" y="4077730"/>
              <a:ext cx="6601034" cy="4077730"/>
            </a:xfrm>
            <a:prstGeom prst="rect">
              <a:avLst/>
            </a:prstGeom>
          </p:spPr>
        </p:pic>
        <p:pic>
          <p:nvPicPr>
            <p:cNvPr id="11" name="Picture 10" descr="Chart, line chart&#10;&#10;Description automatically generated">
              <a:extLst>
                <a:ext uri="{FF2B5EF4-FFF2-40B4-BE49-F238E27FC236}">
                  <a16:creationId xmlns:a16="http://schemas.microsoft.com/office/drawing/2014/main" id="{C428E9DD-2422-6941-B178-1B6CB3B79B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403497" y="4077730"/>
              <a:ext cx="6601034" cy="4077730"/>
            </a:xfrm>
            <a:prstGeom prst="rect">
              <a:avLst/>
            </a:prstGeom>
          </p:spPr>
        </p:pic>
        <p:pic>
          <p:nvPicPr>
            <p:cNvPr id="17" name="Picture 16" descr="Chart&#10;&#10;Description automatically generated">
              <a:extLst>
                <a:ext uri="{FF2B5EF4-FFF2-40B4-BE49-F238E27FC236}">
                  <a16:creationId xmlns:a16="http://schemas.microsoft.com/office/drawing/2014/main" id="{CF0C7292-02D0-9344-A3C6-FB0E740A8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90966" y="0"/>
              <a:ext cx="6601034" cy="4077730"/>
            </a:xfrm>
            <a:prstGeom prst="rect">
              <a:avLst/>
            </a:prstGeom>
          </p:spPr>
        </p:pic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A2FB42BC-0BB5-BD4F-97D9-A3F859C9F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03497" y="0"/>
              <a:ext cx="6601034" cy="407773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1A32BA6-4AD7-134E-95F1-9CDA59F8EB2C}"/>
              </a:ext>
            </a:extLst>
          </p:cNvPr>
          <p:cNvSpPr txBox="1"/>
          <p:nvPr/>
        </p:nvSpPr>
        <p:spPr>
          <a:xfrm>
            <a:off x="1467555" y="658719"/>
            <a:ext cx="16081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AI-Populated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30B68-9214-A74F-B0FF-7E72C2A43E90}"/>
              </a:ext>
            </a:extLst>
          </p:cNvPr>
          <p:cNvSpPr txBox="1"/>
          <p:nvPr/>
        </p:nvSpPr>
        <p:spPr>
          <a:xfrm>
            <a:off x="5829689" y="658719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Non-AI-Populated</a:t>
            </a:r>
          </a:p>
        </p:txBody>
      </p:sp>
    </p:spTree>
    <p:extLst>
      <p:ext uri="{BB962C8B-B14F-4D97-AF65-F5344CB8AC3E}">
        <p14:creationId xmlns:p14="http://schemas.microsoft.com/office/powerpoint/2010/main" val="172321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8B24A1-AD3A-1243-B814-11584FED075D}"/>
              </a:ext>
            </a:extLst>
          </p:cNvPr>
          <p:cNvGrpSpPr/>
          <p:nvPr/>
        </p:nvGrpSpPr>
        <p:grpSpPr>
          <a:xfrm>
            <a:off x="0" y="1226341"/>
            <a:ext cx="12184758" cy="4167462"/>
            <a:chOff x="-258462" y="844378"/>
            <a:chExt cx="11139616" cy="3810000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9F48DECA-4CB6-F244-B04E-CFA3F579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154" y="844378"/>
              <a:ext cx="5715000" cy="3810000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00185D5E-00BC-D547-89EC-998022E5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8462" y="844378"/>
              <a:ext cx="5715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820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C663-CA47-9649-BC5D-CA8FC464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4593-CDF5-7C46-A070-1891E123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8493" y="1914144"/>
            <a:ext cx="8875014" cy="3537904"/>
          </a:xfrm>
        </p:spPr>
        <p:txBody>
          <a:bodyPr>
            <a:normAutofit/>
          </a:bodyPr>
          <a:lstStyle/>
          <a:p>
            <a:r>
              <a:rPr lang="en-US" sz="2400" dirty="0"/>
              <a:t>US County and AI reservation shapefiles</a:t>
            </a:r>
          </a:p>
          <a:p>
            <a:r>
              <a:rPr lang="en-US" sz="2400" dirty="0"/>
              <a:t>US Census county-level sociodemographic characteristics </a:t>
            </a:r>
          </a:p>
          <a:p>
            <a:pPr lvl="1"/>
            <a:r>
              <a:rPr lang="en-US" sz="2000" dirty="0"/>
              <a:t>Population Density</a:t>
            </a:r>
          </a:p>
          <a:p>
            <a:pPr lvl="1"/>
            <a:r>
              <a:rPr lang="en-US" sz="2000" dirty="0"/>
              <a:t>Median Household Income</a:t>
            </a:r>
          </a:p>
          <a:p>
            <a:r>
              <a:rPr lang="en-US" sz="2400" dirty="0"/>
              <a:t>Annual PM</a:t>
            </a:r>
            <a:r>
              <a:rPr lang="en-US" sz="2400" baseline="-25000" dirty="0"/>
              <a:t>2.5</a:t>
            </a:r>
            <a:r>
              <a:rPr lang="en-US" sz="2400" dirty="0"/>
              <a:t> Monitor Coverage &amp; Concentrations, Model Estimates</a:t>
            </a:r>
          </a:p>
          <a:p>
            <a:pPr lvl="1"/>
            <a:r>
              <a:rPr lang="en-US" sz="2000" dirty="0"/>
              <a:t>EPA Air Quality System (AQS) Database</a:t>
            </a:r>
          </a:p>
          <a:p>
            <a:pPr lvl="1"/>
            <a:r>
              <a:rPr lang="en-US" sz="2000" dirty="0"/>
              <a:t>IMPROVE Rural Monitoring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A07B-EF37-A34A-A39E-DB1A9932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762C-31A6-D04E-A950-11DCC872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American Indian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B3CF5-DD03-7A41-81AB-52565CDED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Defining American Indian (AI) Status: County defined if they meet one or more of the following criteria:</a:t>
            </a:r>
          </a:p>
          <a:p>
            <a:pPr lvl="1"/>
            <a:r>
              <a:rPr lang="en-US" sz="2400" dirty="0"/>
              <a:t>US Census: Counties &gt;5% AI Population</a:t>
            </a:r>
          </a:p>
          <a:p>
            <a:pPr lvl="1"/>
            <a:r>
              <a:rPr lang="en-US" sz="2400" dirty="0"/>
              <a:t>Rural AI County Clusters [Wallace et al., 2019]</a:t>
            </a:r>
          </a:p>
          <a:p>
            <a:pPr lvl="1"/>
            <a:r>
              <a:rPr lang="en-US" sz="2400" dirty="0"/>
              <a:t>Counties within tribal subdivisions of federally-recognized reservations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36AA-E63E-2041-8C30-0050D895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B50A-A855-8E4D-BE9A-97BFC04A9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4F46A-7FA4-5A44-9FD3-C20569405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6ADAAC-35F7-3749-8890-3A967FB4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68" y="0"/>
            <a:ext cx="11403263" cy="6858000"/>
          </a:xfrm>
          <a:prstGeom prst="rect">
            <a:avLst/>
          </a:prstGeom>
        </p:spPr>
      </p:pic>
      <p:pic>
        <p:nvPicPr>
          <p:cNvPr id="6" name="Picture 5" descr="A picture containing necklace, mirror&#10;&#10;Description automatically generated">
            <a:extLst>
              <a:ext uri="{FF2B5EF4-FFF2-40B4-BE49-F238E27FC236}">
                <a16:creationId xmlns:a16="http://schemas.microsoft.com/office/drawing/2014/main" id="{C5486A63-7AF9-B541-ACA1-3482611F51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475" y="4279813"/>
            <a:ext cx="3184525" cy="2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D1BD6-8580-0A4D-8057-564635E0CC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516" y="273814"/>
            <a:ext cx="8534968" cy="6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1981200" y="337457"/>
            <a:ext cx="155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Monitor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46CADC-6472-5745-905C-CF2D334D604C}"/>
              </a:ext>
            </a:extLst>
          </p:cNvPr>
          <p:cNvGrpSpPr/>
          <p:nvPr/>
        </p:nvGrpSpPr>
        <p:grpSpPr>
          <a:xfrm>
            <a:off x="633070" y="1504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F65E9453-D097-CB49-A7CC-8FC0A3CC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06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1981200" y="337456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EFF91-FA30-2E44-BB74-B65B1714919C}"/>
              </a:ext>
            </a:extLst>
          </p:cNvPr>
          <p:cNvGrpSpPr/>
          <p:nvPr/>
        </p:nvGrpSpPr>
        <p:grpSpPr>
          <a:xfrm>
            <a:off x="633070" y="1504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C1230185-0F86-7440-B1B2-45205E13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8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73CD0E-CA4D-474C-8D70-79DEA91C7C15}"/>
              </a:ext>
            </a:extLst>
          </p:cNvPr>
          <p:cNvGrpSpPr/>
          <p:nvPr/>
        </p:nvGrpSpPr>
        <p:grpSpPr>
          <a:xfrm>
            <a:off x="2410749" y="74812"/>
            <a:ext cx="7370503" cy="6741625"/>
            <a:chOff x="1495737" y="74812"/>
            <a:chExt cx="7370503" cy="6741625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A2AE3C5-9BE3-634E-8BBD-099A40D1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737" y="74812"/>
              <a:ext cx="7370503" cy="62365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32CC53-1814-2049-A861-F1FEF8E72A5A}"/>
                </a:ext>
              </a:extLst>
            </p:cNvPr>
            <p:cNvSpPr txBox="1"/>
            <p:nvPr/>
          </p:nvSpPr>
          <p:spPr>
            <a:xfrm>
              <a:off x="1495737" y="6046996"/>
              <a:ext cx="73705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a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1 adjusted for county type.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b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2 adjusted for county type, population density.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c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3 adjusted for county type, population density, median household income</a:t>
              </a:r>
              <a:r>
                <a:rPr lang="en-US" sz="16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F35291-B22F-EC44-8437-510DEAA0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8461" y="774331"/>
            <a:ext cx="8792748" cy="3656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48E87-BE9B-6542-84DC-0DA0193C574B}"/>
              </a:ext>
            </a:extLst>
          </p:cNvPr>
          <p:cNvSpPr txBox="1"/>
          <p:nvPr/>
        </p:nvSpPr>
        <p:spPr>
          <a:xfrm>
            <a:off x="800890" y="4192438"/>
            <a:ext cx="737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1 adjusted for county type.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b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2 adjusted for county type, population density.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3 adjusted for county type, population density, median household income</a:t>
            </a:r>
            <a:r>
              <a:rPr lang="en-US" sz="16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23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9117</TotalTime>
  <Words>434</Words>
  <Application>Microsoft Macintosh PowerPoint</Application>
  <PresentationFormat>Widescreen</PresentationFormat>
  <Paragraphs>50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Source Sans Pro Light</vt:lpstr>
      <vt:lpstr>Office Theme</vt:lpstr>
      <vt:lpstr>Research Questions &amp; Hypotheses</vt:lpstr>
      <vt:lpstr>Data Sources</vt:lpstr>
      <vt:lpstr>Classifying American Indian Counties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American Indian Counties</dc:title>
  <dc:creator>Li, Mengyuan</dc:creator>
  <cp:lastModifiedBy>Li, Mengyuan</cp:lastModifiedBy>
  <cp:revision>63</cp:revision>
  <dcterms:created xsi:type="dcterms:W3CDTF">2020-06-25T19:35:42Z</dcterms:created>
  <dcterms:modified xsi:type="dcterms:W3CDTF">2020-10-19T19:01:02Z</dcterms:modified>
</cp:coreProperties>
</file>